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7" r:id="rId4"/>
    <p:sldId id="268" r:id="rId5"/>
    <p:sldId id="269" r:id="rId6"/>
    <p:sldId id="270" r:id="rId7"/>
    <p:sldId id="271" r:id="rId8"/>
    <p:sldId id="273" r:id="rId9"/>
    <p:sldId id="274" r:id="rId10"/>
    <p:sldId id="275" r:id="rId11"/>
    <p:sldId id="278" r:id="rId12"/>
    <p:sldId id="279" r:id="rId13"/>
    <p:sldId id="280" r:id="rId14"/>
    <p:sldId id="281" r:id="rId15"/>
    <p:sldId id="282" r:id="rId16"/>
    <p:sldId id="283" r:id="rId17"/>
    <p:sldId id="286" r:id="rId18"/>
    <p:sldId id="288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2" r:id="rId30"/>
    <p:sldId id="300" r:id="rId31"/>
    <p:sldId id="301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259" r:id="rId45"/>
    <p:sldId id="260" r:id="rId46"/>
    <p:sldId id="261" r:id="rId47"/>
    <p:sldId id="262" r:id="rId48"/>
    <p:sldId id="263" r:id="rId49"/>
    <p:sldId id="264" r:id="rId50"/>
    <p:sldId id="265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6" autoAdjust="0"/>
    <p:restoredTop sz="94660"/>
  </p:normalViewPr>
  <p:slideViewPr>
    <p:cSldViewPr snapToGrid="0">
      <p:cViewPr>
        <p:scale>
          <a:sx n="75" d="100"/>
          <a:sy n="75" d="100"/>
        </p:scale>
        <p:origin x="-1620" y="-9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88888888888811181118111175111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19050" cap="rnd">
              <a:noFill/>
              <a:round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1986E1"/>
              </a:solidFill>
              <a:ln w="19050" cap="rnd">
                <a:noFill/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1E6-4B73-A622-C5F4E89F1987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100" b="1">
                      <a:solidFill>
                        <a:schemeClr val="bg1"/>
                      </a:solidFill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0">
                      <a:solidFill>
                        <a:schemeClr val="bg1"/>
                      </a:solidFill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0%</c:formatCode>
                <c:ptCount val="12"/>
                <c:pt idx="0">
                  <c:v>0.3</c:v>
                </c:pt>
                <c:pt idx="1">
                  <c:v>0.2</c:v>
                </c:pt>
                <c:pt idx="2">
                  <c:v>0.5</c:v>
                </c:pt>
                <c:pt idx="3">
                  <c:v>0.6</c:v>
                </c:pt>
                <c:pt idx="4">
                  <c:v>0.7</c:v>
                </c:pt>
                <c:pt idx="5">
                  <c:v>0.88</c:v>
                </c:pt>
                <c:pt idx="6">
                  <c:v>0.6</c:v>
                </c:pt>
                <c:pt idx="7">
                  <c:v>0.42</c:v>
                </c:pt>
                <c:pt idx="8">
                  <c:v>0.52</c:v>
                </c:pt>
                <c:pt idx="9">
                  <c:v>0.65</c:v>
                </c:pt>
                <c:pt idx="10">
                  <c:v>0.32</c:v>
                </c:pt>
                <c:pt idx="11">
                  <c:v>0.45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E1E6-4B73-A622-C5F4E89F198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0"/>
        <c:axId val="197737088"/>
        <c:axId val="197755264"/>
      </c:barChart>
      <c:catAx>
        <c:axId val="197737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7755264"/>
        <c:crosses val="autoZero"/>
        <c:auto val="1"/>
        <c:lblAlgn val="ctr"/>
        <c:lblOffset val="100"/>
        <c:noMultiLvlLbl val="0"/>
      </c:catAx>
      <c:valAx>
        <c:axId val="19775526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97737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2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9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7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40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7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3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51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8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035CCED8-2603-41F5-BFD5-02733E5542B9}"/>
              </a:ext>
            </a:extLst>
          </p:cNvPr>
          <p:cNvGrpSpPr/>
          <p:nvPr/>
        </p:nvGrpSpPr>
        <p:grpSpPr>
          <a:xfrm>
            <a:off x="2891233" y="1150609"/>
            <a:ext cx="5866058" cy="1971450"/>
            <a:chOff x="4296000" y="1509721"/>
            <a:chExt cx="3600000" cy="36000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FD216280-87A2-4EBA-BCB2-3F18B6E50A8F}"/>
                </a:ext>
              </a:extLst>
            </p:cNvPr>
            <p:cNvSpPr/>
            <p:nvPr/>
          </p:nvSpPr>
          <p:spPr>
            <a:xfrm>
              <a:off x="4296000" y="1509721"/>
              <a:ext cx="3600000" cy="3600000"/>
            </a:xfrm>
            <a:prstGeom prst="roundRect">
              <a:avLst>
                <a:gd name="adj" fmla="val 17957"/>
              </a:avLst>
            </a:pr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4E23BAE4-EAAF-449B-8536-2BFA5CA28922}"/>
                </a:ext>
              </a:extLst>
            </p:cNvPr>
            <p:cNvGrpSpPr/>
            <p:nvPr/>
          </p:nvGrpSpPr>
          <p:grpSpPr>
            <a:xfrm>
              <a:off x="4457925" y="1872327"/>
              <a:ext cx="3288792" cy="2971217"/>
              <a:chOff x="4657780" y="2476497"/>
              <a:chExt cx="3396687" cy="306869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="" xmlns:a16="http://schemas.microsoft.com/office/drawing/2014/main" id="{6CC0F4B8-DF2A-4BDD-8CC2-413E22699607}"/>
                  </a:ext>
                </a:extLst>
              </p:cNvPr>
              <p:cNvSpPr/>
              <p:nvPr/>
            </p:nvSpPr>
            <p:spPr>
              <a:xfrm>
                <a:off x="4810353" y="2476497"/>
                <a:ext cx="3091544" cy="2855688"/>
              </a:xfrm>
              <a:prstGeom prst="roundRect">
                <a:avLst>
                  <a:gd name="adj" fmla="val 3002"/>
                </a:avLst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="" xmlns:a16="http://schemas.microsoft.com/office/drawing/2014/main" id="{269DC61A-0A83-4026-BC8E-E8562FBBA64D}"/>
                  </a:ext>
                </a:extLst>
              </p:cNvPr>
              <p:cNvSpPr/>
              <p:nvPr/>
            </p:nvSpPr>
            <p:spPr>
              <a:xfrm>
                <a:off x="4657780" y="2789925"/>
                <a:ext cx="3396687" cy="2755265"/>
              </a:xfrm>
              <a:prstGeom prst="roundRect">
                <a:avLst>
                  <a:gd name="adj" fmla="val 30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8B833947-C5BA-4A7A-B976-97EA893732F9}"/>
                </a:ext>
              </a:extLst>
            </p:cNvPr>
            <p:cNvGrpSpPr/>
            <p:nvPr/>
          </p:nvGrpSpPr>
          <p:grpSpPr>
            <a:xfrm>
              <a:off x="4296000" y="2396154"/>
              <a:ext cx="3600000" cy="2690375"/>
              <a:chOff x="4556125" y="3001249"/>
              <a:chExt cx="3600000" cy="2690375"/>
            </a:xfrm>
            <a:effectLst>
              <a:outerShdw blurRad="279400" dist="762000" dir="5400000" sx="88000" sy="88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7" name="사각형: 둥근 위쪽 모서리 6">
                <a:extLst>
                  <a:ext uri="{FF2B5EF4-FFF2-40B4-BE49-F238E27FC236}">
                    <a16:creationId xmlns="" xmlns:a16="http://schemas.microsoft.com/office/drawing/2014/main" id="{C938BC48-0BA9-4BD4-94E3-CE5D0929E7A5}"/>
                  </a:ext>
                </a:extLst>
              </p:cNvPr>
              <p:cNvSpPr/>
              <p:nvPr/>
            </p:nvSpPr>
            <p:spPr>
              <a:xfrm>
                <a:off x="4556125" y="3213286"/>
                <a:ext cx="3600000" cy="2478338"/>
              </a:xfrm>
              <a:prstGeom prst="round2SameRect">
                <a:avLst>
                  <a:gd name="adj1" fmla="val 6975"/>
                  <a:gd name="adj2" fmla="val 26005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사각형: 둥근 위쪽 모서리 7">
                <a:extLst>
                  <a:ext uri="{FF2B5EF4-FFF2-40B4-BE49-F238E27FC236}">
                    <a16:creationId xmlns="" xmlns:a16="http://schemas.microsoft.com/office/drawing/2014/main" id="{5BE47643-A6A4-4BA3-B2E3-D59C5300AEB4}"/>
                  </a:ext>
                </a:extLst>
              </p:cNvPr>
              <p:cNvSpPr/>
              <p:nvPr/>
            </p:nvSpPr>
            <p:spPr>
              <a:xfrm>
                <a:off x="4556125" y="3001249"/>
                <a:ext cx="1427426" cy="4761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48446" y="188345"/>
            <a:ext cx="457541" cy="552928"/>
            <a:chOff x="2190" y="2694"/>
            <a:chExt cx="283" cy="342"/>
          </a:xfrm>
          <a:solidFill>
            <a:schemeClr val="bg1"/>
          </a:solidFill>
        </p:grpSpPr>
        <p:sp>
          <p:nvSpPr>
            <p:cNvPr id="16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23359" y="4471153"/>
            <a:ext cx="593808" cy="452719"/>
            <a:chOff x="3645" y="2013"/>
            <a:chExt cx="383" cy="292"/>
          </a:xfrm>
          <a:solidFill>
            <a:schemeClr val="bg1"/>
          </a:solidFill>
        </p:grpSpPr>
        <p:sp>
          <p:nvSpPr>
            <p:cNvPr id="21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46900" y="306378"/>
            <a:ext cx="509987" cy="528691"/>
            <a:chOff x="1860" y="113"/>
            <a:chExt cx="3954" cy="4099"/>
          </a:xfrm>
          <a:solidFill>
            <a:schemeClr val="bg1"/>
          </a:solidFill>
        </p:grpSpPr>
        <p:sp>
          <p:nvSpPr>
            <p:cNvPr id="29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026" name="Picture 2" descr="C:\Users\SHY-702-15\Desktop\kingdomlogo(3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5199" y="-1297742"/>
            <a:ext cx="1282520" cy="122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23432" y="1974871"/>
            <a:ext cx="322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</a:rPr>
              <a:t>WEB ERP 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46900" y="4697513"/>
            <a:ext cx="5105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accent1">
                    <a:lumMod val="50000"/>
                  </a:schemeClr>
                </a:solidFill>
              </a:rPr>
              <a:t>TEAM Kingdom</a:t>
            </a:r>
            <a:endParaRPr lang="ko-KR" alt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9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8230" y="1793113"/>
            <a:ext cx="593808" cy="452719"/>
            <a:chOff x="3645" y="2013"/>
            <a:chExt cx="383" cy="292"/>
          </a:xfrm>
          <a:solidFill>
            <a:schemeClr val="bg1"/>
          </a:solidFill>
        </p:grpSpPr>
        <p:sp>
          <p:nvSpPr>
            <p:cNvPr id="40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95792" y="3264070"/>
            <a:ext cx="509987" cy="528691"/>
            <a:chOff x="1860" y="113"/>
            <a:chExt cx="3954" cy="4099"/>
          </a:xfrm>
          <a:solidFill>
            <a:schemeClr val="bg1"/>
          </a:solidFill>
        </p:grpSpPr>
        <p:sp>
          <p:nvSpPr>
            <p:cNvPr id="47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073888" y="1610449"/>
            <a:ext cx="457541" cy="552928"/>
            <a:chOff x="2190" y="2694"/>
            <a:chExt cx="283" cy="342"/>
          </a:xfrm>
          <a:solidFill>
            <a:schemeClr val="bg1"/>
          </a:solidFill>
        </p:grpSpPr>
        <p:sp>
          <p:nvSpPr>
            <p:cNvPr id="58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23941" y="874145"/>
            <a:ext cx="457541" cy="552928"/>
            <a:chOff x="2190" y="2694"/>
            <a:chExt cx="283" cy="342"/>
          </a:xfrm>
          <a:solidFill>
            <a:schemeClr val="bg1"/>
          </a:solidFill>
        </p:grpSpPr>
        <p:sp>
          <p:nvSpPr>
            <p:cNvPr id="63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45141" y="5676971"/>
            <a:ext cx="457541" cy="552928"/>
            <a:chOff x="2190" y="2694"/>
            <a:chExt cx="283" cy="342"/>
          </a:xfrm>
          <a:solidFill>
            <a:schemeClr val="bg1"/>
          </a:solidFill>
        </p:grpSpPr>
        <p:sp>
          <p:nvSpPr>
            <p:cNvPr id="68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2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68041" y="5304873"/>
            <a:ext cx="457541" cy="552928"/>
            <a:chOff x="2190" y="2694"/>
            <a:chExt cx="283" cy="342"/>
          </a:xfrm>
          <a:solidFill>
            <a:schemeClr val="bg1"/>
          </a:solidFill>
        </p:grpSpPr>
        <p:sp>
          <p:nvSpPr>
            <p:cNvPr id="73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7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0588" y="5641496"/>
            <a:ext cx="509987" cy="528691"/>
            <a:chOff x="1860" y="113"/>
            <a:chExt cx="3954" cy="4099"/>
          </a:xfrm>
          <a:solidFill>
            <a:schemeClr val="bg1"/>
          </a:solidFill>
        </p:grpSpPr>
        <p:sp>
          <p:nvSpPr>
            <p:cNvPr id="78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8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0210" y="507653"/>
            <a:ext cx="509987" cy="528691"/>
            <a:chOff x="1860" y="113"/>
            <a:chExt cx="3954" cy="4099"/>
          </a:xfrm>
          <a:solidFill>
            <a:schemeClr val="bg1"/>
          </a:solidFill>
        </p:grpSpPr>
        <p:sp>
          <p:nvSpPr>
            <p:cNvPr id="89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9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16422" y="3429422"/>
            <a:ext cx="509987" cy="528691"/>
            <a:chOff x="1860" y="113"/>
            <a:chExt cx="3954" cy="4099"/>
          </a:xfrm>
          <a:solidFill>
            <a:schemeClr val="bg1"/>
          </a:solidFill>
        </p:grpSpPr>
        <p:sp>
          <p:nvSpPr>
            <p:cNvPr id="100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980346" y="350094"/>
            <a:ext cx="509987" cy="528691"/>
            <a:chOff x="1860" y="113"/>
            <a:chExt cx="3954" cy="4099"/>
          </a:xfrm>
          <a:solidFill>
            <a:schemeClr val="bg1"/>
          </a:solidFill>
        </p:grpSpPr>
        <p:sp>
          <p:nvSpPr>
            <p:cNvPr id="111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1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40804" y="3529844"/>
            <a:ext cx="509987" cy="528691"/>
            <a:chOff x="1860" y="113"/>
            <a:chExt cx="3954" cy="4099"/>
          </a:xfrm>
          <a:solidFill>
            <a:schemeClr val="bg1"/>
          </a:solidFill>
        </p:grpSpPr>
        <p:sp>
          <p:nvSpPr>
            <p:cNvPr id="122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2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02291" y="3251118"/>
            <a:ext cx="509987" cy="528691"/>
            <a:chOff x="1860" y="113"/>
            <a:chExt cx="3954" cy="4099"/>
          </a:xfrm>
          <a:solidFill>
            <a:schemeClr val="bg1"/>
          </a:solidFill>
        </p:grpSpPr>
        <p:sp>
          <p:nvSpPr>
            <p:cNvPr id="133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3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93452" y="5817425"/>
            <a:ext cx="509987" cy="528691"/>
            <a:chOff x="1860" y="113"/>
            <a:chExt cx="3954" cy="4099"/>
          </a:xfrm>
          <a:solidFill>
            <a:schemeClr val="bg1"/>
          </a:solidFill>
        </p:grpSpPr>
        <p:sp>
          <p:nvSpPr>
            <p:cNvPr id="144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4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21332" y="4099055"/>
            <a:ext cx="593808" cy="452719"/>
            <a:chOff x="3645" y="2013"/>
            <a:chExt cx="383" cy="292"/>
          </a:xfrm>
          <a:solidFill>
            <a:schemeClr val="bg1"/>
          </a:solidFill>
        </p:grpSpPr>
        <p:sp>
          <p:nvSpPr>
            <p:cNvPr id="155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1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02676" y="409447"/>
            <a:ext cx="593808" cy="452719"/>
            <a:chOff x="3645" y="2013"/>
            <a:chExt cx="383" cy="292"/>
          </a:xfrm>
          <a:solidFill>
            <a:schemeClr val="bg1"/>
          </a:solidFill>
        </p:grpSpPr>
        <p:sp>
          <p:nvSpPr>
            <p:cNvPr id="162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8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66495" y="484632"/>
            <a:ext cx="593808" cy="452719"/>
            <a:chOff x="3645" y="2013"/>
            <a:chExt cx="383" cy="292"/>
          </a:xfrm>
          <a:solidFill>
            <a:schemeClr val="bg1"/>
          </a:solidFill>
        </p:grpSpPr>
        <p:sp>
          <p:nvSpPr>
            <p:cNvPr id="169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47004" y="5500716"/>
            <a:ext cx="593808" cy="452719"/>
            <a:chOff x="3645" y="2013"/>
            <a:chExt cx="383" cy="292"/>
          </a:xfrm>
          <a:solidFill>
            <a:schemeClr val="bg1"/>
          </a:solidFill>
        </p:grpSpPr>
        <p:sp>
          <p:nvSpPr>
            <p:cNvPr id="176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2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89729" y="4257196"/>
            <a:ext cx="593808" cy="452719"/>
            <a:chOff x="3645" y="2013"/>
            <a:chExt cx="383" cy="292"/>
          </a:xfrm>
          <a:solidFill>
            <a:schemeClr val="bg1"/>
          </a:solidFill>
        </p:grpSpPr>
        <p:sp>
          <p:nvSpPr>
            <p:cNvPr id="183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9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63350" y="3278850"/>
            <a:ext cx="593808" cy="452719"/>
            <a:chOff x="3645" y="2013"/>
            <a:chExt cx="383" cy="292"/>
          </a:xfrm>
          <a:solidFill>
            <a:schemeClr val="bg1"/>
          </a:solidFill>
        </p:grpSpPr>
        <p:sp>
          <p:nvSpPr>
            <p:cNvPr id="190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3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4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5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9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사</a:t>
            </a:r>
            <a:r>
              <a:rPr lang="ko-KR" altLang="en-US" b="1" dirty="0"/>
              <a:t>원</a:t>
            </a:r>
            <a:r>
              <a:rPr lang="ko-KR" altLang="en-US" b="1" dirty="0" smtClean="0"/>
              <a:t>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440702"/>
              </p:ext>
            </p:extLst>
          </p:nvPr>
        </p:nvGraphicFramePr>
        <p:xfrm>
          <a:off x="3435477" y="2053241"/>
          <a:ext cx="5727446" cy="3210306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SM_CRI_Emp_Reg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사원등록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사원코드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Employee_Code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사원명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Employee_Name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부서코드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Department_Code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부서명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Department_Name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입사일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JoinDate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퇴사일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ResignationDate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비상연락망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Emergency_Contact_Network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number(13)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8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거래처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260655"/>
              </p:ext>
            </p:extLst>
          </p:nvPr>
        </p:nvGraphicFramePr>
        <p:xfrm>
          <a:off x="3678295" y="1571626"/>
          <a:ext cx="5098645" cy="4527336"/>
        </p:xfrm>
        <a:graphic>
          <a:graphicData uri="http://schemas.openxmlformats.org/drawingml/2006/table">
            <a:tbl>
              <a:tblPr/>
              <a:tblGrid>
                <a:gridCol w="650078"/>
                <a:gridCol w="673707"/>
                <a:gridCol w="740523"/>
                <a:gridCol w="390047"/>
                <a:gridCol w="588349"/>
                <a:gridCol w="855276"/>
                <a:gridCol w="1200665"/>
              </a:tblGrid>
              <a:tr h="15938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SM_BIM_Gen_Cus_Reg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938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일반거래처 등록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85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291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코드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General_Customer_Code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1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거래처명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General_Customer_Name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1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General_Customer_Division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793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사업자등록번호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Company_Registration_Number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793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주민등록번호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Resident_Registration_Number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1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대표자성명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Representativs_Name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3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업태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Upstate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3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종목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Industry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3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우편번호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ZipCode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1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사업장주소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Workplace_Address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1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전화번호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GeneralCustomer_Tel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40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주류코드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Wholesale_Retail_Business_Code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59" marR="57659" marT="15941" marB="15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59" marR="57659" marT="15941" marB="15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59" marR="57659" marT="15941" marB="15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59" marR="57659" marT="15941" marB="15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59" marR="57659" marT="15941" marB="15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61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품</a:t>
            </a:r>
            <a:r>
              <a:rPr lang="ko-KR" altLang="en-US" b="1" dirty="0"/>
              <a:t>목</a:t>
            </a:r>
            <a:r>
              <a:rPr lang="ko-KR" altLang="en-US" b="1" dirty="0" smtClean="0"/>
              <a:t>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90286"/>
              </p:ext>
            </p:extLst>
          </p:nvPr>
        </p:nvGraphicFramePr>
        <p:xfrm>
          <a:off x="4408751" y="1558876"/>
          <a:ext cx="3577697" cy="4545900"/>
        </p:xfrm>
        <a:graphic>
          <a:graphicData uri="http://schemas.openxmlformats.org/drawingml/2006/table">
            <a:tbl>
              <a:tblPr/>
              <a:tblGrid>
                <a:gridCol w="456157"/>
                <a:gridCol w="472737"/>
                <a:gridCol w="519622"/>
                <a:gridCol w="273694"/>
                <a:gridCol w="412842"/>
                <a:gridCol w="600143"/>
                <a:gridCol w="842502"/>
              </a:tblGrid>
              <a:tr h="12652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SM_BIM_Ite_Reg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652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품목등록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99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945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품목코드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 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재고단위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여부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Whether_LOT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미사용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SET_Item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5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검사여부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Inspection_Status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무검사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Use_Status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수량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LOT_Quantity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5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도면번호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Drawing_Number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HS CODE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Hs_Code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3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폭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Width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459" marR="40459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459" marR="40459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459" marR="40459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459" marR="40459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459" marR="40459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길이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Length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높이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Height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원가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Cost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5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품목군등록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Item_Group_Code 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8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일생산량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Daily production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Notes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81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품목군</a:t>
            </a:r>
            <a:r>
              <a:rPr lang="ko-KR" altLang="en-US" b="1" dirty="0" smtClean="0"/>
              <a:t>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343037"/>
              </p:ext>
            </p:extLst>
          </p:nvPr>
        </p:nvGraphicFramePr>
        <p:xfrm>
          <a:off x="3410077" y="2620068"/>
          <a:ext cx="5727446" cy="1892300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SM_BIM_Ite_gro_Reg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품목군 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품목군코드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Item_Group_Code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품목군명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Item_Group_Name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Use_Status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품목군설명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Explanation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6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창</a:t>
            </a:r>
            <a:r>
              <a:rPr lang="ko-KR" altLang="en-US" b="1" dirty="0"/>
              <a:t>고</a:t>
            </a:r>
            <a:r>
              <a:rPr lang="ko-KR" altLang="en-US" b="1" dirty="0" smtClean="0"/>
              <a:t>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037680"/>
              </p:ext>
            </p:extLst>
          </p:nvPr>
        </p:nvGraphicFramePr>
        <p:xfrm>
          <a:off x="3423204" y="2351968"/>
          <a:ext cx="5727446" cy="2428500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6865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SM_BIM_Hou_Reg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865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창고등록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35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4371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창고코드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House_Code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71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창고명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House_Name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7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입고기본위치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House_Location_IN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7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출고기본위치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House_Location_OUT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7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창고설명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House_Explanation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71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House_Status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79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168774" y="1080618"/>
            <a:ext cx="385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외주공정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작업장등록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186962"/>
              </p:ext>
            </p:extLst>
          </p:nvPr>
        </p:nvGraphicFramePr>
        <p:xfrm>
          <a:off x="3232277" y="2235105"/>
          <a:ext cx="5727446" cy="2871978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SM_BIM_Out_Reg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외주공정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작업장 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외주공정코드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외주공정명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입고기본위치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Outsourcing_Location_IN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출고기본위치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Outsourcing_Location_OUT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공정설명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Outsourcing_Explanation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Outsourcing_Status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72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공정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생산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078593"/>
              </p:ext>
            </p:extLst>
          </p:nvPr>
        </p:nvGraphicFramePr>
        <p:xfrm>
          <a:off x="3258104" y="2210620"/>
          <a:ext cx="5727446" cy="2711196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SM_BIM_Pro_Reg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공정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생산공정코드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Process_Code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생산공정명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Process_Name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입고기본위치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Process_Location_IN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출고기본위치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Process_Location_OUT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공정설명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Process_Explanation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Process_Status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558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SET</a:t>
            </a:r>
            <a:r>
              <a:rPr lang="ko-KR" altLang="en-US" b="1" dirty="0" smtClean="0"/>
              <a:t>품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980602"/>
              </p:ext>
            </p:extLst>
          </p:nvPr>
        </p:nvGraphicFramePr>
        <p:xfrm>
          <a:off x="3371977" y="2440070"/>
          <a:ext cx="5727446" cy="1739900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SM_BIM_SET_Reg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셋트품품번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셋트품명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SET_Standard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단위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SET_Unit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95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구성품</a:t>
            </a:r>
            <a:r>
              <a:rPr lang="ko-KR" altLang="en-US" b="1" dirty="0" smtClean="0"/>
              <a:t>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879169"/>
              </p:ext>
            </p:extLst>
          </p:nvPr>
        </p:nvGraphicFramePr>
        <p:xfrm>
          <a:off x="3258104" y="2242598"/>
          <a:ext cx="5727446" cy="2907792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SM_BIM_Com_Reg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구성품등록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셋트품 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구성품코드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Components_Code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UK,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구성품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Components_Name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UK,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구성품 단위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Components_Unit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구성품 수량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Components_Stock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Components_Standard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3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외주 작업장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207852"/>
              </p:ext>
            </p:extLst>
          </p:nvPr>
        </p:nvGraphicFramePr>
        <p:xfrm>
          <a:off x="3258104" y="1972749"/>
          <a:ext cx="5727446" cy="3186938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SM_BIM_Out_Wor_Reg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외주작업장 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작업장코드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외주거래처 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Outcustomer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작업장명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외주거래처명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Outcustomer_Name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작업장설명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Workplace_Explanation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적합여부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Suitability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2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9700" y="825500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/>
              <a:t>목차</a:t>
            </a:r>
            <a:endParaRPr lang="ko-KR" altLang="en-US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92600" y="1969980"/>
            <a:ext cx="31877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개발 대상 및 인원</a:t>
            </a:r>
            <a:endParaRPr lang="en-US" altLang="ko-KR" b="1" dirty="0" smtClean="0"/>
          </a:p>
          <a:p>
            <a:pPr marL="342900" indent="-342900">
              <a:buAutoNum type="arabicPeriod"/>
            </a:pPr>
            <a:endParaRPr lang="en-US" altLang="ko-KR" b="1" dirty="0" smtClean="0"/>
          </a:p>
          <a:p>
            <a:r>
              <a:rPr lang="en-US" altLang="ko-KR" b="1" dirty="0" smtClean="0"/>
              <a:t>2. </a:t>
            </a:r>
            <a:r>
              <a:rPr lang="ko-KR" altLang="en-US" b="1" dirty="0" smtClean="0"/>
              <a:t>개발 일정 및 환경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3. DB </a:t>
            </a:r>
            <a:r>
              <a:rPr lang="ko-KR" altLang="en-US" b="1" dirty="0" smtClean="0"/>
              <a:t>테이블 및 다이어그램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4. Flow Chart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5. </a:t>
            </a:r>
            <a:r>
              <a:rPr lang="ko-KR" altLang="en-US" b="1" dirty="0" smtClean="0"/>
              <a:t>시연 동영상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6. </a:t>
            </a:r>
            <a:r>
              <a:rPr lang="ko-KR" altLang="en-US" b="1" dirty="0" smtClean="0"/>
              <a:t>기대효과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7. </a:t>
            </a:r>
            <a:r>
              <a:rPr lang="ko-KR" altLang="en-US" b="1" dirty="0" smtClean="0"/>
              <a:t>개선사항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6899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BOM </a:t>
            </a:r>
            <a:r>
              <a:rPr lang="ko-KR" altLang="en-US" b="1" dirty="0" smtClean="0"/>
              <a:t>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506805"/>
              </p:ext>
            </p:extLst>
          </p:nvPr>
        </p:nvGraphicFramePr>
        <p:xfrm>
          <a:off x="3540850" y="1622425"/>
          <a:ext cx="5338899" cy="4351337"/>
        </p:xfrm>
        <a:graphic>
          <a:graphicData uri="http://schemas.openxmlformats.org/drawingml/2006/table">
            <a:tbl>
              <a:tblPr/>
              <a:tblGrid>
                <a:gridCol w="680710"/>
                <a:gridCol w="705453"/>
                <a:gridCol w="775418"/>
                <a:gridCol w="408426"/>
                <a:gridCol w="616072"/>
                <a:gridCol w="895578"/>
                <a:gridCol w="1257242"/>
              </a:tblGrid>
              <a:tr h="16041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CPM_BIM_BOM_Reg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041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BOM </a:t>
                      </a: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등록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839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839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839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14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재고단위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85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정미수량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Precision quantity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실제원가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actual cost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85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외주단가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 unit price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시작일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Start 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종료일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end 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 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368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판매 계</a:t>
            </a:r>
            <a:r>
              <a:rPr lang="ko-KR" altLang="en-US" b="1" dirty="0"/>
              <a:t>획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840714"/>
              </p:ext>
            </p:extLst>
          </p:nvPr>
        </p:nvGraphicFramePr>
        <p:xfrm>
          <a:off x="3258104" y="1745266"/>
          <a:ext cx="5727446" cy="4054856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SM_BIM_Sal_Pla_Reg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판매계획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1374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판매등록번호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판매계획등록일자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품명</a:t>
                      </a: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단위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Plan_Item_Quantity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예상단가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Plan_Unit_Price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수정후 수량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Newplan_Item_Quantity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2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수정후 예상단가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Newplan_Unit_Price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22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출고 처리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953426"/>
              </p:ext>
            </p:extLst>
          </p:nvPr>
        </p:nvGraphicFramePr>
        <p:xfrm>
          <a:off x="3232148" y="2118418"/>
          <a:ext cx="5727700" cy="2895600"/>
        </p:xfrm>
        <a:graphic>
          <a:graphicData uri="http://schemas.openxmlformats.org/drawingml/2006/table">
            <a:tbl>
              <a:tblPr/>
              <a:tblGrid>
                <a:gridCol w="730250"/>
                <a:gridCol w="959485"/>
                <a:gridCol w="879475"/>
                <a:gridCol w="524383"/>
                <a:gridCol w="660908"/>
                <a:gridCol w="991743"/>
                <a:gridCol w="981456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CSM_SM_Rel_Pro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 처리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694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 번호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releaseNum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4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 일자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releaseDate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5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고객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General_Customer_Code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4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마감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deadLine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Varchar2(30)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4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 구분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releaseOX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함수 표현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4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varchar2(1000)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42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공통 주문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823506"/>
              </p:ext>
            </p:extLst>
          </p:nvPr>
        </p:nvGraphicFramePr>
        <p:xfrm>
          <a:off x="3576463" y="1571624"/>
          <a:ext cx="5039074" cy="4351340"/>
        </p:xfrm>
        <a:graphic>
          <a:graphicData uri="http://schemas.openxmlformats.org/drawingml/2006/table">
            <a:tbl>
              <a:tblPr/>
              <a:tblGrid>
                <a:gridCol w="642482"/>
                <a:gridCol w="823942"/>
                <a:gridCol w="795114"/>
                <a:gridCol w="448732"/>
                <a:gridCol w="581475"/>
                <a:gridCol w="876905"/>
                <a:gridCol w="870424"/>
              </a:tblGrid>
              <a:tr h="15140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CSM_SM_COR_Reg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196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수주 등록</a:t>
                      </a:r>
                      <a:r>
                        <a:rPr lang="en-US" altLang="ko-KR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 처리의 하단 화면 테이블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순번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시퀀스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시퀀스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수주등록 또는 출고처리의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값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3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단위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납기일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Due_Date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주문 수량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ordersQuantity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단가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productPrice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부가세단가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vatPrice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출고예정일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Release_Expected_Date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985" marR="56985" marT="15755" marB="157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985" marR="56985" marT="15755" marB="157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985" marR="56985" marT="15755" marB="157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985" marR="56985" marT="15755" marB="157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985" marR="56985" marT="15755" marB="157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검사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inspection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무검사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8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출고구분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예외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주문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orderOX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주문출고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출고처리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8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고객코드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General_Customer_Code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조인을 위해 넣은 칼럼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10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소요량 전개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186767"/>
              </p:ext>
            </p:extLst>
          </p:nvPr>
        </p:nvGraphicFramePr>
        <p:xfrm>
          <a:off x="3219448" y="1670590"/>
          <a:ext cx="5753100" cy="4280408"/>
        </p:xfrm>
        <a:graphic>
          <a:graphicData uri="http://schemas.openxmlformats.org/drawingml/2006/table">
            <a:tbl>
              <a:tblPr/>
              <a:tblGrid>
                <a:gridCol w="749300"/>
                <a:gridCol w="762000"/>
                <a:gridCol w="838200"/>
                <a:gridCol w="444500"/>
                <a:gridCol w="673100"/>
                <a:gridCol w="965200"/>
                <a:gridCol w="1320800"/>
              </a:tblGrid>
              <a:tr h="19050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PMM_PM_MRP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772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소요량전개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주문전개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판매계획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생산계획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800" b="1" kern="0" spc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&lt;</a:t>
                      </a:r>
                      <a:r>
                        <a:rPr lang="ko-KR" altLang="en-US" sz="800" b="1" kern="0" spc="0">
                          <a:solidFill>
                            <a:srgbClr val="FF0000"/>
                          </a:solidFill>
                          <a:effectLst/>
                          <a:ea typeface="맑은 고딕"/>
                        </a:rPr>
                        <a:t>청구등록 소요량적용시 사용</a:t>
                      </a:r>
                      <a:r>
                        <a:rPr lang="en-US" altLang="ko-KR" sz="800" b="1" kern="0" spc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&gt;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477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77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77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77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소요일자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dueDate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77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순서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sequence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6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예정발주일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expectedDate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51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예정수량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Expected_Quantity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6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단위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18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발주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46874"/>
              </p:ext>
            </p:extLst>
          </p:nvPr>
        </p:nvGraphicFramePr>
        <p:xfrm>
          <a:off x="3853706" y="1541768"/>
          <a:ext cx="4484587" cy="4461853"/>
        </p:xfrm>
        <a:graphic>
          <a:graphicData uri="http://schemas.openxmlformats.org/drawingml/2006/table">
            <a:tbl>
              <a:tblPr/>
              <a:tblGrid>
                <a:gridCol w="584085"/>
                <a:gridCol w="593985"/>
                <a:gridCol w="653384"/>
                <a:gridCol w="346491"/>
                <a:gridCol w="524687"/>
                <a:gridCol w="752381"/>
                <a:gridCol w="1029574"/>
              </a:tblGrid>
              <a:tr h="148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PMM_PM_ORDER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8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발주등록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발주마감처리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84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1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발주번호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order_no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발주일자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order_date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date,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코드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code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17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거래처 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general_Customer_Name 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순서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sequence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품목코드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 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81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단위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17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발주수량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Order_quantity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마감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deadline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Varchar2(1000)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584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생산 계획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381153"/>
              </p:ext>
            </p:extLst>
          </p:nvPr>
        </p:nvGraphicFramePr>
        <p:xfrm>
          <a:off x="3540702" y="1597025"/>
          <a:ext cx="5110596" cy="4351338"/>
        </p:xfrm>
        <a:graphic>
          <a:graphicData uri="http://schemas.openxmlformats.org/drawingml/2006/table">
            <a:tbl>
              <a:tblPr/>
              <a:tblGrid>
                <a:gridCol w="651601"/>
                <a:gridCol w="675286"/>
                <a:gridCol w="742259"/>
                <a:gridCol w="390961"/>
                <a:gridCol w="589728"/>
                <a:gridCol w="857281"/>
                <a:gridCol w="1203480"/>
              </a:tblGrid>
              <a:tr h="15355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CPM_PM_Pro_Pla_Reg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355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생산계획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90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5787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생산계획번호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ProductionPlanCode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품목등록 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7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재고단위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87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일생산량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Daily production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08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순서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Sequence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distinct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 중복제거 조회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66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작업예정일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Scheduled date of operation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08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Quantity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08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66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 구분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productionDivision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85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작업 실적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413152"/>
              </p:ext>
            </p:extLst>
          </p:nvPr>
        </p:nvGraphicFramePr>
        <p:xfrm>
          <a:off x="4389060" y="1535408"/>
          <a:ext cx="3413879" cy="4717381"/>
        </p:xfrm>
        <a:graphic>
          <a:graphicData uri="http://schemas.openxmlformats.org/drawingml/2006/table">
            <a:tbl>
              <a:tblPr/>
              <a:tblGrid>
                <a:gridCol w="435270"/>
                <a:gridCol w="451091"/>
                <a:gridCol w="495829"/>
                <a:gridCol w="261162"/>
                <a:gridCol w="393938"/>
                <a:gridCol w="572664"/>
                <a:gridCol w="803925"/>
              </a:tblGrid>
              <a:tr h="10257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CPM_PM_Ope_Per_Reg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257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작업실적등록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63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작업지시번호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 order number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자재출고상태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Material forwarding status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작업장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 Code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제품작업장소 기본키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지시일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Instruction Date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납기일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due date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 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4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재고단위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지시수량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Indicated quantity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상태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작업구분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workSortation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검사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Inspection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0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 </a:t>
                      </a: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생산계획번호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ProductionPlanCode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생산설비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productionFacility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taskTeam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016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로그</a:t>
            </a:r>
            <a:r>
              <a:rPr lang="ko-KR" altLang="en-US" b="1" dirty="0"/>
              <a:t>인</a:t>
            </a:r>
            <a:endParaRPr lang="en-US" altLang="ko-KR" b="1" dirty="0" smtClean="0"/>
          </a:p>
        </p:txBody>
      </p:sp>
      <p:pic>
        <p:nvPicPr>
          <p:cNvPr id="36867" name="Picture 3" descr="C:\Users\SHY-702-15\Desktop\Git\ERPProject\문서파일보관용\최종문서용\ClassDiagram\구매 및 로그인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752" y="1399148"/>
            <a:ext cx="9658350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74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시스</a:t>
            </a:r>
            <a:r>
              <a:rPr lang="ko-KR" altLang="en-US" b="1" dirty="0"/>
              <a:t>템</a:t>
            </a:r>
            <a:endParaRPr lang="en-US" altLang="ko-KR" b="1" dirty="0" smtClean="0"/>
          </a:p>
        </p:txBody>
      </p:sp>
      <p:pic>
        <p:nvPicPr>
          <p:cNvPr id="36866" name="Picture 2" descr="C:\Users\SHY-702-15\Desktop\Git\ERPProject\문서파일보관용\최종문서용\ClassDiagram\시스템\시스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498600"/>
            <a:ext cx="11371448" cy="460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50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개발 대상 및 인원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324100" y="2294357"/>
            <a:ext cx="7848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전사적 자원 관리</a:t>
            </a:r>
            <a:r>
              <a:rPr lang="en-US" altLang="ko-KR" dirty="0"/>
              <a:t>(ERP) </a:t>
            </a:r>
            <a:r>
              <a:rPr lang="ko-KR" altLang="en-US" dirty="0"/>
              <a:t>시스템은 경영 정보 시스템</a:t>
            </a:r>
            <a:r>
              <a:rPr lang="en-US" altLang="ko-KR" dirty="0"/>
              <a:t>(MIS)</a:t>
            </a:r>
            <a:r>
              <a:rPr lang="ko-KR" altLang="en-US" dirty="0"/>
              <a:t>의 한 </a:t>
            </a:r>
            <a:r>
              <a:rPr lang="ko-KR" altLang="en-US" dirty="0" smtClean="0"/>
              <a:t>종류</a:t>
            </a:r>
            <a:endParaRPr lang="en-US" altLang="ko-KR" dirty="0" smtClean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ERP</a:t>
            </a:r>
            <a:r>
              <a:rPr lang="ko-KR" altLang="en-US" dirty="0"/>
              <a:t>는 회사의 모든 정보뿐 만 아니라 공급사슬</a:t>
            </a:r>
            <a:r>
              <a:rPr lang="en-US" altLang="ko-KR" dirty="0"/>
              <a:t>, </a:t>
            </a:r>
            <a:r>
              <a:rPr lang="ko-KR" altLang="en-US" dirty="0"/>
              <a:t>고객의 정보까지 포함하는 통합관리 </a:t>
            </a:r>
            <a:r>
              <a:rPr lang="ko-KR" altLang="en-US" dirty="0" smtClean="0"/>
              <a:t>시스템</a:t>
            </a:r>
            <a:endParaRPr lang="en-US" altLang="ko-KR" dirty="0" smtClean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생산과 </a:t>
            </a:r>
            <a:r>
              <a:rPr lang="ko-KR" altLang="en-US" dirty="0"/>
              <a:t>물류에 관한 </a:t>
            </a:r>
            <a:r>
              <a:rPr lang="en-US" altLang="ko-KR" dirty="0"/>
              <a:t>ERP </a:t>
            </a:r>
            <a:r>
              <a:rPr lang="ko-KR" altLang="en-US" dirty="0"/>
              <a:t>프로그램을 </a:t>
            </a:r>
            <a:r>
              <a:rPr lang="en-US" altLang="ko-KR" dirty="0"/>
              <a:t>WEB</a:t>
            </a:r>
            <a:r>
              <a:rPr lang="ko-KR" altLang="en-US" dirty="0"/>
              <a:t>에서 사용 가능 하게 구현 하는 것이 </a:t>
            </a:r>
            <a:r>
              <a:rPr lang="ko-KR" altLang="en-US" dirty="0" smtClean="0"/>
              <a:t>우리의 목표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개발 대상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23754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영</a:t>
            </a:r>
            <a:r>
              <a:rPr lang="ko-KR" altLang="en-US" b="1" dirty="0"/>
              <a:t>업</a:t>
            </a:r>
            <a:endParaRPr lang="en-US" altLang="ko-KR" b="1" dirty="0" smtClean="0"/>
          </a:p>
        </p:txBody>
      </p:sp>
      <p:pic>
        <p:nvPicPr>
          <p:cNvPr id="37890" name="Picture 2" descr="C:\Users\SHY-702-15\Desktop\Git\ERPProject\문서파일보관용\최종문서용\ClassDiagram\영업\판매계획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399150"/>
            <a:ext cx="11256905" cy="47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77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발주마</a:t>
            </a:r>
            <a:r>
              <a:rPr lang="ko-KR" altLang="en-US" b="1" dirty="0"/>
              <a:t>감</a:t>
            </a:r>
            <a:endParaRPr lang="en-US" altLang="ko-KR" b="1" dirty="0" smtClean="0"/>
          </a:p>
        </p:txBody>
      </p:sp>
      <p:pic>
        <p:nvPicPr>
          <p:cNvPr id="38914" name="Picture 2" descr="C:\Users\SHY-702-15\Desktop\Git\ERPProject\문서파일보관용\최종문서용\ClassDiagram\구매 및 로그인\발주마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399150"/>
            <a:ext cx="11206106" cy="48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86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소요량전개</a:t>
            </a:r>
            <a:endParaRPr lang="en-US" altLang="ko-KR" b="1" dirty="0" smtClean="0"/>
          </a:p>
        </p:txBody>
      </p:sp>
      <p:pic>
        <p:nvPicPr>
          <p:cNvPr id="39938" name="Picture 2" descr="C:\Users\SHY-702-15\Desktop\Git\ERPProject\문서파일보관용\최종문서용\ClassDiagram\구매 및 로그인\소요량전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399150"/>
            <a:ext cx="11180705" cy="47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64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err="1" smtClean="0"/>
              <a:t>주계획</a:t>
            </a:r>
            <a:endParaRPr lang="en-US" altLang="ko-KR" b="1" dirty="0" smtClean="0"/>
          </a:p>
        </p:txBody>
      </p:sp>
      <p:pic>
        <p:nvPicPr>
          <p:cNvPr id="40962" name="Picture 2" descr="C:\Users\SHY-702-15\Desktop\Git\ERPProject\문서파일보관용\최종문서용\ClassDiagram\구매 및 로그인\주계획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399150"/>
            <a:ext cx="11309350" cy="47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5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생산</a:t>
            </a:r>
            <a:endParaRPr lang="en-US" altLang="ko-KR" b="1" dirty="0" smtClean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3" name="Picture 5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6" y="1399149"/>
            <a:ext cx="11129904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58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시퀀스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로그인</a:t>
            </a:r>
            <a:endParaRPr lang="en-US" altLang="ko-KR" b="1" dirty="0" smtClean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4" name="Picture 2" descr="C:\Users\SHY-702-15\Desktop\Git\ERPProject\문서파일보관용\최종문서용\SequenceDiagram\로그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57400"/>
            <a:ext cx="6192838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41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시퀀스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삭</a:t>
            </a:r>
            <a:r>
              <a:rPr lang="ko-KR" altLang="en-US" b="1" dirty="0"/>
              <a:t>제</a:t>
            </a:r>
            <a:endParaRPr lang="en-US" altLang="ko-KR" b="1" dirty="0" smtClean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8" name="Picture 2" descr="C:\Users\SHY-702-15\Desktop\Git\ERPProject\문서파일보관용\최종문서용\SequenceDiagram\삭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36" y="2351780"/>
            <a:ext cx="8764588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81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시퀀스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조</a:t>
            </a:r>
            <a:r>
              <a:rPr lang="ko-KR" altLang="en-US" b="1" dirty="0"/>
              <a:t>회</a:t>
            </a:r>
            <a:endParaRPr lang="en-US" altLang="ko-KR" b="1" dirty="0" smtClean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SHY-702-15\Desktop\Git\ERPProject\문서파일보관용\최종문서용\SequenceDiagram\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46" y="1399150"/>
            <a:ext cx="11243354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82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시퀀스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저장</a:t>
            </a:r>
            <a:endParaRPr lang="en-US" altLang="ko-KR" b="1" dirty="0" smtClean="0"/>
          </a:p>
        </p:txBody>
      </p:sp>
      <p:pic>
        <p:nvPicPr>
          <p:cNvPr id="47106" name="Picture 2" descr="C:\Users\SHY-702-15\Desktop\Git\ERPProject\문서파일보관용\최종문서용\SequenceDiagram\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51" y="1770755"/>
            <a:ext cx="11315949" cy="419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66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Flow Chart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Process Flow Chart</a:t>
            </a:r>
          </a:p>
        </p:txBody>
      </p:sp>
      <p:pic>
        <p:nvPicPr>
          <p:cNvPr id="48131" name="Picture 3" descr="C:\Users\SHY-702-15\Desktop\Git\ERPProject\문서파일보관용\최종문서용\FlowChart\Flowchart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3" y="1399150"/>
            <a:ext cx="11532090" cy="469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4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개발 대상 및 인원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921962" y="2027657"/>
            <a:ext cx="84733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smtClean="0"/>
              <a:t>			</a:t>
            </a:r>
            <a:r>
              <a:rPr lang="ko-KR" altLang="en-US" dirty="0" smtClean="0"/>
              <a:t>개발초기</a:t>
            </a:r>
            <a:r>
              <a:rPr lang="en-US" altLang="ko-KR" dirty="0" smtClean="0"/>
              <a:t>	</a:t>
            </a:r>
            <a:r>
              <a:rPr lang="ko-KR" altLang="en-US" dirty="0" smtClean="0"/>
              <a:t>개발중기</a:t>
            </a:r>
            <a:r>
              <a:rPr lang="en-US" altLang="ko-KR" dirty="0" smtClean="0"/>
              <a:t>	</a:t>
            </a:r>
            <a:r>
              <a:rPr lang="ko-KR" altLang="en-US" dirty="0" smtClean="0"/>
              <a:t>개발말기</a:t>
            </a:r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정우준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TeamLeader</a:t>
            </a:r>
            <a:r>
              <a:rPr lang="en-US" altLang="ko-KR" dirty="0" smtClean="0"/>
              <a:t>)	UI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	         </a:t>
            </a:r>
            <a:r>
              <a:rPr lang="ko-KR" altLang="en-US" dirty="0" smtClean="0"/>
              <a:t>담당 화면 구현</a:t>
            </a: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로그인 구현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•</a:t>
            </a:r>
            <a:r>
              <a:rPr lang="ko-KR" altLang="en-US" dirty="0" smtClean="0"/>
              <a:t> 최지혁</a:t>
            </a:r>
            <a:r>
              <a:rPr lang="en-US" altLang="ko-KR" dirty="0" smtClean="0"/>
              <a:t>			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	</a:t>
            </a:r>
            <a:r>
              <a:rPr lang="en-US" altLang="ko-KR" dirty="0"/>
              <a:t> </a:t>
            </a:r>
            <a:r>
              <a:rPr lang="en-US" altLang="ko-KR" dirty="0" smtClean="0"/>
              <a:t>        </a:t>
            </a:r>
            <a:r>
              <a:rPr lang="ko-KR" altLang="en-US" dirty="0" smtClean="0"/>
              <a:t>담당 화면 구현</a:t>
            </a:r>
            <a:r>
              <a:rPr lang="en-US" altLang="ko-KR" dirty="0" smtClean="0"/>
              <a:t>	</a:t>
            </a:r>
            <a:r>
              <a:rPr lang="ko-KR" altLang="en-US" dirty="0" smtClean="0"/>
              <a:t>예외 처리 </a:t>
            </a:r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조경근</a:t>
            </a:r>
            <a:r>
              <a:rPr lang="en-US" altLang="ko-KR" dirty="0" smtClean="0"/>
              <a:t>			UI </a:t>
            </a:r>
            <a:r>
              <a:rPr lang="ko-KR" altLang="en-US" dirty="0" smtClean="0"/>
              <a:t>설계           담당 화면 구현     로그인 구현</a:t>
            </a:r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err="1" smtClean="0"/>
              <a:t>성명제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		UI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	         </a:t>
            </a:r>
            <a:r>
              <a:rPr lang="ko-KR" altLang="en-US" dirty="0" smtClean="0"/>
              <a:t>담당 화면 구현</a:t>
            </a: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로그인 구현</a:t>
            </a:r>
            <a:r>
              <a:rPr lang="en-US" altLang="ko-KR" dirty="0" smtClean="0"/>
              <a:t>	</a:t>
            </a:r>
            <a:r>
              <a:rPr lang="ko-KR" altLang="en-US" dirty="0" smtClean="0"/>
              <a:t>              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• </a:t>
            </a:r>
            <a:r>
              <a:rPr lang="ko-KR" altLang="en-US" dirty="0" smtClean="0"/>
              <a:t>최광성</a:t>
            </a:r>
            <a:r>
              <a:rPr lang="en-US" altLang="ko-KR" dirty="0" smtClean="0"/>
              <a:t>			DB </a:t>
            </a:r>
            <a:r>
              <a:rPr lang="ko-KR" altLang="en-US" dirty="0" smtClean="0"/>
              <a:t>설계          담당 화면 구현</a:t>
            </a:r>
            <a:r>
              <a:rPr lang="en-US" altLang="ko-KR" dirty="0" smtClean="0"/>
              <a:t>	 </a:t>
            </a:r>
            <a:r>
              <a:rPr lang="ko-KR" altLang="en-US" dirty="0" smtClean="0"/>
              <a:t>예외 처리</a:t>
            </a:r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김은지</a:t>
            </a:r>
            <a:r>
              <a:rPr lang="en-US" altLang="ko-KR" dirty="0" smtClean="0"/>
              <a:t>			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	         </a:t>
            </a:r>
            <a:r>
              <a:rPr lang="ko-KR" altLang="en-US" dirty="0" smtClean="0"/>
              <a:t>담당 화면 구현       문서 작업</a:t>
            </a:r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서철민</a:t>
            </a:r>
            <a:r>
              <a:rPr lang="en-US" altLang="ko-KR" dirty="0" smtClean="0"/>
              <a:t>			DB </a:t>
            </a:r>
            <a:r>
              <a:rPr lang="ko-KR" altLang="en-US" dirty="0" smtClean="0"/>
              <a:t>설계          담당 화면 구현       예외 처리</a:t>
            </a:r>
            <a:r>
              <a:rPr lang="en-US" altLang="ko-KR" dirty="0" smtClean="0"/>
              <a:t>	</a:t>
            </a:r>
          </a:p>
          <a:p>
            <a:pPr fontAlgn="base"/>
            <a:r>
              <a:rPr lang="en-US" altLang="ko-KR" dirty="0"/>
              <a:t>• </a:t>
            </a:r>
            <a:r>
              <a:rPr lang="ko-KR" altLang="en-US" dirty="0" err="1" smtClean="0"/>
              <a:t>장순웅</a:t>
            </a:r>
            <a:r>
              <a:rPr lang="en-US" altLang="ko-KR" dirty="0"/>
              <a:t>	</a:t>
            </a:r>
            <a:r>
              <a:rPr lang="en-US" altLang="ko-KR" dirty="0" smtClean="0"/>
              <a:t>		DB </a:t>
            </a:r>
            <a:r>
              <a:rPr lang="ko-KR" altLang="en-US" dirty="0" smtClean="0"/>
              <a:t>설계          담당 화면 구현</a:t>
            </a:r>
            <a:r>
              <a:rPr lang="en-US" altLang="ko-KR" dirty="0" smtClean="0"/>
              <a:t>	 </a:t>
            </a:r>
            <a:r>
              <a:rPr lang="ko-KR" altLang="en-US" dirty="0" smtClean="0"/>
              <a:t>예외 처리        </a:t>
            </a:r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이재원</a:t>
            </a:r>
            <a:r>
              <a:rPr lang="en-US" altLang="ko-KR" dirty="0" smtClean="0"/>
              <a:t>			UI </a:t>
            </a:r>
            <a:r>
              <a:rPr lang="ko-KR" altLang="en-US" dirty="0" smtClean="0"/>
              <a:t>설계</a:t>
            </a:r>
            <a:r>
              <a:rPr lang="en-US" altLang="ko-KR" dirty="0"/>
              <a:t> </a:t>
            </a:r>
            <a:r>
              <a:rPr lang="en-US" altLang="ko-KR" dirty="0" smtClean="0"/>
              <a:t>          </a:t>
            </a:r>
            <a:r>
              <a:rPr lang="ko-KR" altLang="en-US" dirty="0" smtClean="0"/>
              <a:t>담당 화면 구현</a:t>
            </a:r>
            <a:r>
              <a:rPr lang="en-US" altLang="ko-KR" dirty="0" smtClean="0"/>
              <a:t>	 </a:t>
            </a:r>
            <a:r>
              <a:rPr lang="ko-KR" altLang="en-US" dirty="0" smtClean="0"/>
              <a:t>문서 작업</a:t>
            </a:r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박상용</a:t>
            </a:r>
            <a:r>
              <a:rPr lang="en-US" altLang="ko-KR" dirty="0" smtClean="0"/>
              <a:t>			</a:t>
            </a:r>
            <a:r>
              <a:rPr lang="ko-KR" altLang="en-US" dirty="0" smtClean="0"/>
              <a:t>업무 분석</a:t>
            </a:r>
            <a:r>
              <a:rPr lang="en-US" altLang="ko-KR" dirty="0" smtClean="0"/>
              <a:t>	  </a:t>
            </a:r>
            <a:r>
              <a:rPr lang="ko-KR" altLang="en-US" dirty="0" smtClean="0"/>
              <a:t>업무 분석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개발 인원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80175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시연 동영상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로그인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01741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6. </a:t>
            </a:r>
            <a:r>
              <a:rPr lang="ko-KR" altLang="en-US" b="1" dirty="0" smtClean="0"/>
              <a:t>기대효과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효과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73096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개선사항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개</a:t>
            </a:r>
            <a:r>
              <a:rPr lang="ko-KR" altLang="en-US" b="1" dirty="0"/>
              <a:t>선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95184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0" y="2794156"/>
            <a:ext cx="6108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 smtClean="0"/>
              <a:t>감사 합니다</a:t>
            </a:r>
            <a:endParaRPr lang="en-US" altLang="ko-KR" sz="8000" b="1" dirty="0"/>
          </a:p>
        </p:txBody>
      </p:sp>
    </p:spTree>
    <p:extLst>
      <p:ext uri="{BB962C8B-B14F-4D97-AF65-F5344CB8AC3E}">
        <p14:creationId xmlns:p14="http://schemas.microsoft.com/office/powerpoint/2010/main" val="39857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97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="" xmlns:a16="http://schemas.microsoft.com/office/drawing/2014/main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="" xmlns:a16="http://schemas.microsoft.com/office/drawing/2014/main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="" xmlns:a16="http://schemas.microsoft.com/office/drawing/2014/main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="" xmlns:a16="http://schemas.microsoft.com/office/drawing/2014/main" id="{A385EF0D-41FB-4E4E-9826-3932B70B50AE}"/>
              </a:ext>
            </a:extLst>
          </p:cNvPr>
          <p:cNvGraphicFramePr/>
          <p:nvPr>
            <p:extLst/>
          </p:nvPr>
        </p:nvGraphicFramePr>
        <p:xfrm>
          <a:off x="1023453" y="2481155"/>
          <a:ext cx="10145093" cy="3649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704BFD4E-3FD1-4C4F-8033-A13CDC605EAA}"/>
              </a:ext>
            </a:extLst>
          </p:cNvPr>
          <p:cNvSpPr/>
          <p:nvPr/>
        </p:nvSpPr>
        <p:spPr>
          <a:xfrm>
            <a:off x="5352116" y="2579197"/>
            <a:ext cx="656345" cy="3631366"/>
          </a:xfrm>
          <a:prstGeom prst="rect">
            <a:avLst/>
          </a:prstGeom>
          <a:noFill/>
          <a:ln w="9525">
            <a:solidFill>
              <a:srgbClr val="1986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22" name="꺾인 연결선 12">
            <a:extLst>
              <a:ext uri="{FF2B5EF4-FFF2-40B4-BE49-F238E27FC236}">
                <a16:creationId xmlns="" xmlns:a16="http://schemas.microsoft.com/office/drawing/2014/main" id="{C72F2175-F246-474D-935C-FC3BF612D78A}"/>
              </a:ext>
            </a:extLst>
          </p:cNvPr>
          <p:cNvCxnSpPr>
            <a:stCxn id="24" idx="1"/>
            <a:endCxn id="21" idx="0"/>
          </p:cNvCxnSpPr>
          <p:nvPr/>
        </p:nvCxnSpPr>
        <p:spPr>
          <a:xfrm rot="10800000" flipV="1">
            <a:off x="5680290" y="1971251"/>
            <a:ext cx="1412361" cy="607945"/>
          </a:xfrm>
          <a:prstGeom prst="bentConnector2">
            <a:avLst/>
          </a:prstGeom>
          <a:ln>
            <a:solidFill>
              <a:srgbClr val="1986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35B643B-01F1-47DB-BCA7-459A5A0260DC}"/>
              </a:ext>
            </a:extLst>
          </p:cNvPr>
          <p:cNvSpPr/>
          <p:nvPr/>
        </p:nvSpPr>
        <p:spPr>
          <a:xfrm>
            <a:off x="5361641" y="2561635"/>
            <a:ext cx="656345" cy="360000"/>
          </a:xfrm>
          <a:prstGeom prst="rect">
            <a:avLst/>
          </a:prstGeom>
          <a:solidFill>
            <a:srgbClr val="1986E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88%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5AB7706C-4DFE-41D7-9132-C1D2810C8056}"/>
              </a:ext>
            </a:extLst>
          </p:cNvPr>
          <p:cNvSpPr/>
          <p:nvPr/>
        </p:nvSpPr>
        <p:spPr>
          <a:xfrm>
            <a:off x="7092650" y="1542398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rgbClr val="1986E1"/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</p:txBody>
      </p:sp>
    </p:spTree>
    <p:extLst>
      <p:ext uri="{BB962C8B-B14F-4D97-AF65-F5344CB8AC3E}">
        <p14:creationId xmlns:p14="http://schemas.microsoft.com/office/powerpoint/2010/main" val="224541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="" xmlns:a16="http://schemas.microsoft.com/office/drawing/2014/main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="" xmlns:a16="http://schemas.microsoft.com/office/drawing/2014/main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="" xmlns:a16="http://schemas.microsoft.com/office/drawing/2014/main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27018565-8850-4915-805F-C36698E0E65C}"/>
              </a:ext>
            </a:extLst>
          </p:cNvPr>
          <p:cNvGrpSpPr/>
          <p:nvPr/>
        </p:nvGrpSpPr>
        <p:grpSpPr>
          <a:xfrm rot="16200000">
            <a:off x="2632347" y="2712049"/>
            <a:ext cx="1408251" cy="2112377"/>
            <a:chOff x="5360849" y="1366155"/>
            <a:chExt cx="1883229" cy="282484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BD7599B4-975F-43F9-AE30-006E9FF350F7}"/>
                </a:ext>
              </a:extLst>
            </p:cNvPr>
            <p:cNvSpPr/>
            <p:nvPr/>
          </p:nvSpPr>
          <p:spPr>
            <a:xfrm flipH="1">
              <a:off x="5360849" y="2307770"/>
              <a:ext cx="1883229" cy="1883229"/>
            </a:xfrm>
            <a:prstGeom prst="ellipse">
              <a:avLst/>
            </a:prstGeom>
            <a:ln w="4540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xmlns="" id="{D077D370-EB4A-4573-A5D5-262CFE61B8CA}"/>
                </a:ext>
              </a:extLst>
            </p:cNvPr>
            <p:cNvCxnSpPr>
              <a:cxnSpLocks/>
            </p:cNvCxnSpPr>
            <p:nvPr/>
          </p:nvCxnSpPr>
          <p:spPr>
            <a:xfrm>
              <a:off x="5360849" y="1366155"/>
              <a:ext cx="0" cy="1883229"/>
            </a:xfrm>
            <a:prstGeom prst="line">
              <a:avLst/>
            </a:prstGeom>
            <a:ln w="454025" cap="rnd">
              <a:solidFill>
                <a:schemeClr val="bg1">
                  <a:lumMod val="85000"/>
                </a:schemeClr>
              </a:solidFill>
            </a:ln>
            <a:effectLst>
              <a:outerShdw blurRad="203200" dist="88900" sx="85000" sy="850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3CA704CA-9F5C-4020-A945-D117A8E8F563}"/>
              </a:ext>
            </a:extLst>
          </p:cNvPr>
          <p:cNvGrpSpPr/>
          <p:nvPr/>
        </p:nvGrpSpPr>
        <p:grpSpPr>
          <a:xfrm rot="5400000" flipH="1">
            <a:off x="8250819" y="2712049"/>
            <a:ext cx="1408251" cy="2112377"/>
            <a:chOff x="5360849" y="1366155"/>
            <a:chExt cx="1883229" cy="282484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2A713DFC-C82E-476E-B7FF-7E82386EA358}"/>
                </a:ext>
              </a:extLst>
            </p:cNvPr>
            <p:cNvSpPr/>
            <p:nvPr/>
          </p:nvSpPr>
          <p:spPr>
            <a:xfrm flipH="1">
              <a:off x="5360849" y="2307770"/>
              <a:ext cx="1883229" cy="1883229"/>
            </a:xfrm>
            <a:prstGeom prst="ellipse">
              <a:avLst/>
            </a:prstGeom>
            <a:ln w="4540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xmlns="" id="{B48B3287-42A0-4B2F-924B-5B1C2FA4DF9D}"/>
                </a:ext>
              </a:extLst>
            </p:cNvPr>
            <p:cNvCxnSpPr>
              <a:cxnSpLocks/>
            </p:cNvCxnSpPr>
            <p:nvPr/>
          </p:nvCxnSpPr>
          <p:spPr>
            <a:xfrm>
              <a:off x="5360849" y="1366155"/>
              <a:ext cx="0" cy="1883229"/>
            </a:xfrm>
            <a:prstGeom prst="line">
              <a:avLst/>
            </a:prstGeom>
            <a:ln w="454025" cap="rnd">
              <a:solidFill>
                <a:schemeClr val="bg1">
                  <a:lumMod val="85000"/>
                </a:schemeClr>
              </a:solidFill>
            </a:ln>
            <a:effectLst>
              <a:outerShdw blurRad="203200" dist="203200" sx="85000" sy="850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05C880EC-9C30-421B-A758-EB9BD7987A29}"/>
              </a:ext>
            </a:extLst>
          </p:cNvPr>
          <p:cNvGrpSpPr/>
          <p:nvPr/>
        </p:nvGrpSpPr>
        <p:grpSpPr>
          <a:xfrm>
            <a:off x="5432058" y="2359986"/>
            <a:ext cx="1408251" cy="2112377"/>
            <a:chOff x="5360849" y="1366155"/>
            <a:chExt cx="1883229" cy="282484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D79995B2-7D8A-47BD-ABD9-CD9FC4DAD280}"/>
                </a:ext>
              </a:extLst>
            </p:cNvPr>
            <p:cNvSpPr/>
            <p:nvPr/>
          </p:nvSpPr>
          <p:spPr>
            <a:xfrm flipH="1">
              <a:off x="5360849" y="2307770"/>
              <a:ext cx="1883229" cy="1883229"/>
            </a:xfrm>
            <a:prstGeom prst="ellipse">
              <a:avLst/>
            </a:prstGeom>
            <a:ln w="454025">
              <a:solidFill>
                <a:srgbClr val="1986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5647D5C9-23B7-4433-92A0-4A86351A1DA2}"/>
                </a:ext>
              </a:extLst>
            </p:cNvPr>
            <p:cNvCxnSpPr>
              <a:cxnSpLocks/>
            </p:cNvCxnSpPr>
            <p:nvPr/>
          </p:nvCxnSpPr>
          <p:spPr>
            <a:xfrm>
              <a:off x="5360849" y="1366155"/>
              <a:ext cx="0" cy="1883229"/>
            </a:xfrm>
            <a:prstGeom prst="line">
              <a:avLst/>
            </a:prstGeom>
            <a:ln w="454025" cap="rnd">
              <a:solidFill>
                <a:srgbClr val="1986E1"/>
              </a:solidFill>
            </a:ln>
            <a:effectLst>
              <a:outerShdw blurRad="203200" dist="88900" sx="85000" sy="850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자유형 23">
            <a:extLst>
              <a:ext uri="{FF2B5EF4-FFF2-40B4-BE49-F238E27FC236}">
                <a16:creationId xmlns:a16="http://schemas.microsoft.com/office/drawing/2014/main" xmlns="" id="{03E05712-E5F1-4528-A690-D8828371FCB2}"/>
              </a:ext>
            </a:extLst>
          </p:cNvPr>
          <p:cNvSpPr>
            <a:spLocks/>
          </p:cNvSpPr>
          <p:nvPr/>
        </p:nvSpPr>
        <p:spPr bwMode="auto">
          <a:xfrm>
            <a:off x="5989060" y="3615115"/>
            <a:ext cx="294248" cy="25752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1986E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xmlns="" id="{1017596B-2252-4F64-9E2A-EA5CEDB21441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3503133" y="3603860"/>
            <a:ext cx="370804" cy="328754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2BC8236-6CBB-4151-ABD5-572210D4ADA9}"/>
              </a:ext>
            </a:extLst>
          </p:cNvPr>
          <p:cNvSpPr txBox="1"/>
          <p:nvPr/>
        </p:nvSpPr>
        <p:spPr>
          <a:xfrm>
            <a:off x="5799821" y="2328443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90%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6D64F6A1-A70A-46DA-81FF-42C1478285A6}"/>
              </a:ext>
            </a:extLst>
          </p:cNvPr>
          <p:cNvSpPr/>
          <p:nvPr/>
        </p:nvSpPr>
        <p:spPr>
          <a:xfrm>
            <a:off x="4783773" y="5023366"/>
            <a:ext cx="2685769" cy="84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01DCC226-72B1-4DDC-B846-C74403DFB6CD}"/>
              </a:ext>
            </a:extLst>
          </p:cNvPr>
          <p:cNvSpPr txBox="1"/>
          <p:nvPr/>
        </p:nvSpPr>
        <p:spPr>
          <a:xfrm rot="16200000">
            <a:off x="4555757" y="2986688"/>
            <a:ext cx="171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xmlns="" id="{9D52AC3C-D979-4CC6-A251-6BD40FF903E4}"/>
              </a:ext>
            </a:extLst>
          </p:cNvPr>
          <p:cNvSpPr>
            <a:spLocks noEditPoints="1"/>
          </p:cNvSpPr>
          <p:nvPr/>
        </p:nvSpPr>
        <p:spPr bwMode="auto">
          <a:xfrm>
            <a:off x="8505148" y="3603859"/>
            <a:ext cx="195465" cy="328755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E3C7FCEA-E926-4011-9E97-1D1FECB291B0}"/>
              </a:ext>
            </a:extLst>
          </p:cNvPr>
          <p:cNvSpPr txBox="1"/>
          <p:nvPr/>
        </p:nvSpPr>
        <p:spPr>
          <a:xfrm>
            <a:off x="2172975" y="4303085"/>
            <a:ext cx="171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521582D-ECC8-4037-BE75-65CEAA6708E8}"/>
              </a:ext>
            </a:extLst>
          </p:cNvPr>
          <p:cNvSpPr txBox="1"/>
          <p:nvPr/>
        </p:nvSpPr>
        <p:spPr>
          <a:xfrm>
            <a:off x="8444739" y="4303085"/>
            <a:ext cx="171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CC245B61-E23D-476F-870A-FEB4148FEB2B}"/>
              </a:ext>
            </a:extLst>
          </p:cNvPr>
          <p:cNvSpPr/>
          <p:nvPr/>
        </p:nvSpPr>
        <p:spPr>
          <a:xfrm>
            <a:off x="8505148" y="5023365"/>
            <a:ext cx="2685769" cy="84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C986B908-FE32-4F94-B078-AF1A1AE7D600}"/>
              </a:ext>
            </a:extLst>
          </p:cNvPr>
          <p:cNvSpPr/>
          <p:nvPr/>
        </p:nvSpPr>
        <p:spPr>
          <a:xfrm>
            <a:off x="1079080" y="5020184"/>
            <a:ext cx="2685769" cy="84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25D79CF-F61D-432E-896D-7E2DC33D60B4}"/>
              </a:ext>
            </a:extLst>
          </p:cNvPr>
          <p:cNvSpPr txBox="1"/>
          <p:nvPr/>
        </p:nvSpPr>
        <p:spPr>
          <a:xfrm>
            <a:off x="1226908" y="4272307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90%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2C5C2AE7-1B63-4C46-AFDB-CA5BCD1D1EF6}"/>
              </a:ext>
            </a:extLst>
          </p:cNvPr>
          <p:cNvSpPr txBox="1"/>
          <p:nvPr/>
        </p:nvSpPr>
        <p:spPr>
          <a:xfrm>
            <a:off x="10432011" y="4287696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90%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24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="" xmlns:a16="http://schemas.microsoft.com/office/drawing/2014/main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="" xmlns:a16="http://schemas.microsoft.com/office/drawing/2014/main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="" xmlns:a16="http://schemas.microsoft.com/office/drawing/2014/main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2" name="사각형: 둥근 모서리 82">
            <a:extLst>
              <a:ext uri="{FF2B5EF4-FFF2-40B4-BE49-F238E27FC236}">
                <a16:creationId xmlns:a16="http://schemas.microsoft.com/office/drawing/2014/main" xmlns="" id="{DCF7899A-F55A-4F3C-AF04-5405A100A834}"/>
              </a:ext>
            </a:extLst>
          </p:cNvPr>
          <p:cNvSpPr/>
          <p:nvPr/>
        </p:nvSpPr>
        <p:spPr>
          <a:xfrm>
            <a:off x="939431" y="2418051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40D3A3C6-9A34-48AB-8073-2CA135274492}"/>
              </a:ext>
            </a:extLst>
          </p:cNvPr>
          <p:cNvSpPr/>
          <p:nvPr/>
        </p:nvSpPr>
        <p:spPr>
          <a:xfrm>
            <a:off x="1047381" y="2511774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:a16="http://schemas.microsoft.com/office/drawing/2014/main" xmlns="" id="{6BC481BD-C35C-4793-A5AC-125548F320AC}"/>
              </a:ext>
            </a:extLst>
          </p:cNvPr>
          <p:cNvSpPr>
            <a:spLocks noEditPoints="1"/>
          </p:cNvSpPr>
          <p:nvPr/>
        </p:nvSpPr>
        <p:spPr bwMode="auto">
          <a:xfrm>
            <a:off x="1238929" y="2649824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C1D53D28-7BDA-438F-B79A-9C486A1BED2F}"/>
              </a:ext>
            </a:extLst>
          </p:cNvPr>
          <p:cNvSpPr/>
          <p:nvPr/>
        </p:nvSpPr>
        <p:spPr>
          <a:xfrm>
            <a:off x="885054" y="4361679"/>
            <a:ext cx="3066787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FC803AA-600A-4250-B180-9797161BB59A}"/>
              </a:ext>
            </a:extLst>
          </p:cNvPr>
          <p:cNvCxnSpPr>
            <a:stCxn id="42" idx="2"/>
            <a:endCxn id="45" idx="0"/>
          </p:cNvCxnSpPr>
          <p:nvPr/>
        </p:nvCxnSpPr>
        <p:spPr>
          <a:xfrm flipH="1">
            <a:off x="2418448" y="3145498"/>
            <a:ext cx="519" cy="1216181"/>
          </a:xfrm>
          <a:prstGeom prst="line">
            <a:avLst/>
          </a:prstGeom>
          <a:ln w="19050">
            <a:solidFill>
              <a:srgbClr val="1986E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86">
            <a:extLst>
              <a:ext uri="{FF2B5EF4-FFF2-40B4-BE49-F238E27FC236}">
                <a16:creationId xmlns:a16="http://schemas.microsoft.com/office/drawing/2014/main" xmlns="" id="{643DF2C9-0DC2-40DB-9801-94C31026821B}"/>
              </a:ext>
            </a:extLst>
          </p:cNvPr>
          <p:cNvSpPr/>
          <p:nvPr/>
        </p:nvSpPr>
        <p:spPr>
          <a:xfrm>
            <a:off x="939430" y="3570783"/>
            <a:ext cx="2959071" cy="361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rgbClr val="1986E1"/>
                </a:solidFill>
              </a:rPr>
              <a:t>CONTENTS A</a:t>
            </a:r>
          </a:p>
        </p:txBody>
      </p:sp>
      <p:sp>
        <p:nvSpPr>
          <p:cNvPr id="48" name="사각형: 둥근 모서리 91">
            <a:extLst>
              <a:ext uri="{FF2B5EF4-FFF2-40B4-BE49-F238E27FC236}">
                <a16:creationId xmlns:a16="http://schemas.microsoft.com/office/drawing/2014/main" xmlns="" id="{8F06715F-C03A-4F14-8266-01A8735D5FD2}"/>
              </a:ext>
            </a:extLst>
          </p:cNvPr>
          <p:cNvSpPr/>
          <p:nvPr/>
        </p:nvSpPr>
        <p:spPr>
          <a:xfrm>
            <a:off x="4639032" y="2418051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73B35D65-6797-43CC-A344-51CAFA8539EE}"/>
              </a:ext>
            </a:extLst>
          </p:cNvPr>
          <p:cNvSpPr/>
          <p:nvPr/>
        </p:nvSpPr>
        <p:spPr>
          <a:xfrm>
            <a:off x="4746982" y="2511774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8E015AED-70C5-4C04-AB8B-3E4DCB244AC7}"/>
              </a:ext>
            </a:extLst>
          </p:cNvPr>
          <p:cNvSpPr/>
          <p:nvPr/>
        </p:nvSpPr>
        <p:spPr>
          <a:xfrm>
            <a:off x="4584655" y="4361679"/>
            <a:ext cx="3066787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C2396DCB-1A3C-49A5-BA6C-12A25EEA42D6}"/>
              </a:ext>
            </a:extLst>
          </p:cNvPr>
          <p:cNvCxnSpPr>
            <a:stCxn id="48" idx="2"/>
            <a:endCxn id="50" idx="0"/>
          </p:cNvCxnSpPr>
          <p:nvPr/>
        </p:nvCxnSpPr>
        <p:spPr>
          <a:xfrm flipH="1">
            <a:off x="6118049" y="3145498"/>
            <a:ext cx="519" cy="1216181"/>
          </a:xfrm>
          <a:prstGeom prst="line">
            <a:avLst/>
          </a:prstGeom>
          <a:ln w="19050">
            <a:solidFill>
              <a:srgbClr val="1986E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96">
            <a:extLst>
              <a:ext uri="{FF2B5EF4-FFF2-40B4-BE49-F238E27FC236}">
                <a16:creationId xmlns:a16="http://schemas.microsoft.com/office/drawing/2014/main" xmlns="" id="{CCC730B4-3E3C-4CEA-8068-C41DE0D9848C}"/>
              </a:ext>
            </a:extLst>
          </p:cNvPr>
          <p:cNvSpPr/>
          <p:nvPr/>
        </p:nvSpPr>
        <p:spPr>
          <a:xfrm>
            <a:off x="4639031" y="3570783"/>
            <a:ext cx="2959071" cy="361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rgbClr val="1986E1"/>
                </a:solidFill>
              </a:rPr>
              <a:t>CONTENTS A</a:t>
            </a:r>
          </a:p>
        </p:txBody>
      </p:sp>
      <p:sp>
        <p:nvSpPr>
          <p:cNvPr id="53" name="사각형: 둥근 모서리 97">
            <a:extLst>
              <a:ext uri="{FF2B5EF4-FFF2-40B4-BE49-F238E27FC236}">
                <a16:creationId xmlns:a16="http://schemas.microsoft.com/office/drawing/2014/main" xmlns="" id="{9804995C-BB6B-4A88-B8A2-2E93832CC8E0}"/>
              </a:ext>
            </a:extLst>
          </p:cNvPr>
          <p:cNvSpPr/>
          <p:nvPr/>
        </p:nvSpPr>
        <p:spPr>
          <a:xfrm>
            <a:off x="8338633" y="2418051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86394411-7044-4B67-B8F2-DECB00C20BCD}"/>
              </a:ext>
            </a:extLst>
          </p:cNvPr>
          <p:cNvSpPr/>
          <p:nvPr/>
        </p:nvSpPr>
        <p:spPr>
          <a:xfrm>
            <a:off x="8446583" y="2511774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5A8B4A75-BF33-4FEB-A5FB-29611D254C93}"/>
              </a:ext>
            </a:extLst>
          </p:cNvPr>
          <p:cNvSpPr/>
          <p:nvPr/>
        </p:nvSpPr>
        <p:spPr>
          <a:xfrm>
            <a:off x="8284256" y="4361679"/>
            <a:ext cx="3066787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xmlns="" id="{8FD2820F-0D4E-49AB-8F41-CC81E3E38608}"/>
              </a:ext>
            </a:extLst>
          </p:cNvPr>
          <p:cNvCxnSpPr>
            <a:stCxn id="53" idx="2"/>
            <a:endCxn id="55" idx="0"/>
          </p:cNvCxnSpPr>
          <p:nvPr/>
        </p:nvCxnSpPr>
        <p:spPr>
          <a:xfrm flipH="1">
            <a:off x="9817650" y="3145498"/>
            <a:ext cx="519" cy="1216181"/>
          </a:xfrm>
          <a:prstGeom prst="line">
            <a:avLst/>
          </a:prstGeom>
          <a:ln w="19050">
            <a:solidFill>
              <a:srgbClr val="1986E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102">
            <a:extLst>
              <a:ext uri="{FF2B5EF4-FFF2-40B4-BE49-F238E27FC236}">
                <a16:creationId xmlns:a16="http://schemas.microsoft.com/office/drawing/2014/main" xmlns="" id="{CF878816-59C1-4654-8850-81DDF3E571D4}"/>
              </a:ext>
            </a:extLst>
          </p:cNvPr>
          <p:cNvSpPr/>
          <p:nvPr/>
        </p:nvSpPr>
        <p:spPr>
          <a:xfrm>
            <a:off x="8338632" y="3570783"/>
            <a:ext cx="2959071" cy="361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rgbClr val="1986E1"/>
                </a:solidFill>
              </a:rPr>
              <a:t>CONTENTS A</a:t>
            </a:r>
          </a:p>
        </p:txBody>
      </p:sp>
      <p:sp>
        <p:nvSpPr>
          <p:cNvPr id="58" name="Freeform 6">
            <a:extLst>
              <a:ext uri="{FF2B5EF4-FFF2-40B4-BE49-F238E27FC236}">
                <a16:creationId xmlns:a16="http://schemas.microsoft.com/office/drawing/2014/main" xmlns="" id="{EA7CBF1E-6CB4-4A16-9860-0960842DABE8}"/>
              </a:ext>
            </a:extLst>
          </p:cNvPr>
          <p:cNvSpPr>
            <a:spLocks/>
          </p:cNvSpPr>
          <p:nvPr/>
        </p:nvSpPr>
        <p:spPr bwMode="auto">
          <a:xfrm>
            <a:off x="8563488" y="2661410"/>
            <a:ext cx="282439" cy="25040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grpSp>
        <p:nvGrpSpPr>
          <p:cNvPr id="59" name="Group 28">
            <a:extLst>
              <a:ext uri="{FF2B5EF4-FFF2-40B4-BE49-F238E27FC236}">
                <a16:creationId xmlns:a16="http://schemas.microsoft.com/office/drawing/2014/main" xmlns="" id="{C3FFB217-AF2F-410E-953C-844AAA65FC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68627" y="2650289"/>
            <a:ext cx="292523" cy="256015"/>
            <a:chOff x="496" y="4251"/>
            <a:chExt cx="641" cy="56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0" name="Freeform 30">
              <a:extLst>
                <a:ext uri="{FF2B5EF4-FFF2-40B4-BE49-F238E27FC236}">
                  <a16:creationId xmlns:a16="http://schemas.microsoft.com/office/drawing/2014/main" xmlns="" id="{1CAD742D-64CA-45C3-BC9C-5ECC02EDF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61" name="Freeform 31">
              <a:extLst>
                <a:ext uri="{FF2B5EF4-FFF2-40B4-BE49-F238E27FC236}">
                  <a16:creationId xmlns:a16="http://schemas.microsoft.com/office/drawing/2014/main" xmlns="" id="{6D6527F5-4BC9-4FA6-B02B-1488535DD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83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="" xmlns:a16="http://schemas.microsoft.com/office/drawing/2014/main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="" xmlns:a16="http://schemas.microsoft.com/office/drawing/2014/main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="" xmlns:a16="http://schemas.microsoft.com/office/drawing/2014/main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297073" y="1924271"/>
            <a:ext cx="108000" cy="3600000"/>
          </a:xfrm>
          <a:prstGeom prst="rect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97073" y="3060921"/>
            <a:ext cx="108000" cy="2473100"/>
          </a:xfrm>
          <a:prstGeom prst="rect">
            <a:avLst/>
          </a:prstGeom>
          <a:solidFill>
            <a:srgbClr val="1986E1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40955" y="5791931"/>
            <a:ext cx="1020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/100</a:t>
            </a:r>
            <a:endParaRPr lang="en-US" altLang="ko-KR" sz="1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975490" y="401646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280736" y="39928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33" name="타원 32"/>
          <p:cNvSpPr/>
          <p:nvPr/>
        </p:nvSpPr>
        <p:spPr>
          <a:xfrm>
            <a:off x="1975490" y="4416518"/>
            <a:ext cx="180000" cy="180000"/>
          </a:xfrm>
          <a:prstGeom prst="ellipse">
            <a:avLst/>
          </a:prstGeom>
          <a:solidFill>
            <a:srgbClr val="1986E1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80736" y="439293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35" name="타원 34"/>
          <p:cNvSpPr/>
          <p:nvPr/>
        </p:nvSpPr>
        <p:spPr>
          <a:xfrm>
            <a:off x="1975490" y="481656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80736" y="47929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896925" y="1778399"/>
            <a:ext cx="243538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913674" y="1924271"/>
            <a:ext cx="108000" cy="3600000"/>
          </a:xfrm>
          <a:prstGeom prst="rect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913674" y="3060921"/>
            <a:ext cx="108000" cy="2473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457556" y="5791931"/>
            <a:ext cx="1020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/100</a:t>
            </a:r>
            <a:endParaRPr lang="en-US" altLang="ko-KR" sz="1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592091" y="4016468"/>
            <a:ext cx="180000" cy="1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897337" y="39928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64" name="타원 63"/>
          <p:cNvSpPr/>
          <p:nvPr/>
        </p:nvSpPr>
        <p:spPr>
          <a:xfrm>
            <a:off x="5592091" y="441651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897337" y="439293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66" name="타원 65"/>
          <p:cNvSpPr/>
          <p:nvPr/>
        </p:nvSpPr>
        <p:spPr>
          <a:xfrm>
            <a:off x="5592091" y="481656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897337" y="47929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5513526" y="1778399"/>
            <a:ext cx="243538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8530275" y="1924271"/>
            <a:ext cx="108000" cy="3600000"/>
          </a:xfrm>
          <a:prstGeom prst="rect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8530275" y="3060921"/>
            <a:ext cx="108000" cy="2473100"/>
          </a:xfrm>
          <a:prstGeom prst="rect">
            <a:avLst/>
          </a:prstGeom>
          <a:solidFill>
            <a:srgbClr val="1986E1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8074157" y="5791931"/>
            <a:ext cx="1020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/100</a:t>
            </a:r>
            <a:endParaRPr lang="en-US" altLang="ko-KR" sz="1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9208692" y="401646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9513938" y="39928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74" name="타원 73"/>
          <p:cNvSpPr/>
          <p:nvPr/>
        </p:nvSpPr>
        <p:spPr>
          <a:xfrm>
            <a:off x="9208692" y="441651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513938" y="439293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76" name="타원 75"/>
          <p:cNvSpPr/>
          <p:nvPr/>
        </p:nvSpPr>
        <p:spPr>
          <a:xfrm>
            <a:off x="9208692" y="4816568"/>
            <a:ext cx="180000" cy="180000"/>
          </a:xfrm>
          <a:prstGeom prst="ellipse">
            <a:avLst/>
          </a:prstGeom>
          <a:solidFill>
            <a:srgbClr val="1986E1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513938" y="47929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9130127" y="1778399"/>
            <a:ext cx="243538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98172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="" xmlns:a16="http://schemas.microsoft.com/office/drawing/2014/main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="" xmlns:a16="http://schemas.microsoft.com/office/drawing/2014/main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="" xmlns:a16="http://schemas.microsoft.com/office/drawing/2014/main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397000" y="2193513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940600" y="1691468"/>
            <a:ext cx="3300400" cy="3706045"/>
            <a:chOff x="1105700" y="1377555"/>
            <a:chExt cx="3300400" cy="3706045"/>
          </a:xfrm>
        </p:grpSpPr>
        <p:cxnSp>
          <p:nvCxnSpPr>
            <p:cNvPr id="54" name="직선 연결선 53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396999" y="5030064"/>
            <a:ext cx="23876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5059402" y="2193513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603002" y="1691468"/>
            <a:ext cx="3300400" cy="3706045"/>
            <a:chOff x="1105700" y="1377555"/>
            <a:chExt cx="3300400" cy="3706045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직사각형 82"/>
          <p:cNvSpPr/>
          <p:nvPr/>
        </p:nvSpPr>
        <p:spPr>
          <a:xfrm>
            <a:off x="4542913" y="1636015"/>
            <a:ext cx="45076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02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5059401" y="5030064"/>
            <a:ext cx="23876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8721804" y="2193513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8265404" y="1691468"/>
            <a:ext cx="3300400" cy="3706045"/>
            <a:chOff x="1105700" y="1377555"/>
            <a:chExt cx="3300400" cy="3706045"/>
          </a:xfrm>
        </p:grpSpPr>
        <p:cxnSp>
          <p:nvCxnSpPr>
            <p:cNvPr id="87" name="직선 연결선 86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직사각형 90"/>
          <p:cNvSpPr/>
          <p:nvPr/>
        </p:nvSpPr>
        <p:spPr>
          <a:xfrm>
            <a:off x="8205315" y="1636015"/>
            <a:ext cx="45076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03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8721803" y="5030064"/>
            <a:ext cx="23876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880511" y="1636015"/>
            <a:ext cx="45076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9170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개발 일정 및 환경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Gantt Chart</a:t>
            </a:r>
          </a:p>
        </p:txBody>
      </p:sp>
      <p:pic>
        <p:nvPicPr>
          <p:cNvPr id="2050" name="Picture 2" descr="C:\Users\SHY-702-15\Desktop\Git\ERPProject\문서파일보관용\최종문서용\GanttChart\gantt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5" y="1476181"/>
            <a:ext cx="11532090" cy="462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87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88947" y="461016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오늘 사용한 색상은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56131" y="5524135"/>
            <a:ext cx="73024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2013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버전 이상 사용자께서는 스포이트 기능을 이용하시면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편하구요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2010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이하 버전 사용자 께서는 다른 채우기 색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사용자 지정 탭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 RGB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색상 값 입력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341837" y="1996669"/>
            <a:ext cx="2647184" cy="2647184"/>
          </a:xfrm>
          <a:prstGeom prst="ellipse">
            <a:avLst/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R 25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G 134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B 225</a:t>
            </a:r>
          </a:p>
        </p:txBody>
      </p:sp>
      <p:sp>
        <p:nvSpPr>
          <p:cNvPr id="6" name="타원 5"/>
          <p:cNvSpPr/>
          <p:nvPr/>
        </p:nvSpPr>
        <p:spPr>
          <a:xfrm>
            <a:off x="6501206" y="1996669"/>
            <a:ext cx="2647184" cy="2647184"/>
          </a:xfrm>
          <a:prstGeom prst="ellipse">
            <a:avLst/>
          </a:prstGeom>
          <a:solidFill>
            <a:srgbClr val="48A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R 72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G 169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B 248</a:t>
            </a:r>
          </a:p>
        </p:txBody>
      </p:sp>
    </p:spTree>
    <p:extLst>
      <p:ext uri="{BB962C8B-B14F-4D97-AF65-F5344CB8AC3E}">
        <p14:creationId xmlns:p14="http://schemas.microsoft.com/office/powerpoint/2010/main" val="397453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개발 일정 및 환경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개발 일정</a:t>
            </a:r>
            <a:endParaRPr lang="en-US" altLang="ko-KR" b="1" dirty="0" smtClean="0"/>
          </a:p>
        </p:txBody>
      </p:sp>
      <p:pic>
        <p:nvPicPr>
          <p:cNvPr id="3074" name="Picture 2" descr="C:\Users\SHY-702-15\Desktop\Git\ERPProject\문서파일보관용\최종문서용\environ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379" y="2371725"/>
            <a:ext cx="7107238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73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회사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698478"/>
              </p:ext>
            </p:extLst>
          </p:nvPr>
        </p:nvGraphicFramePr>
        <p:xfrm>
          <a:off x="4195879" y="1532050"/>
          <a:ext cx="3800237" cy="4720737"/>
        </p:xfrm>
        <a:graphic>
          <a:graphicData uri="http://schemas.openxmlformats.org/drawingml/2006/table">
            <a:tbl>
              <a:tblPr/>
              <a:tblGrid>
                <a:gridCol w="484531"/>
                <a:gridCol w="502142"/>
                <a:gridCol w="551944"/>
                <a:gridCol w="290718"/>
                <a:gridCol w="438521"/>
                <a:gridCol w="637474"/>
                <a:gridCol w="894907"/>
              </a:tblGrid>
              <a:tr h="9894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SM_CRI_Com_Reg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894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회사등록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05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회사코드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Company_Code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회사명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1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Sortation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회계연도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기수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Fiscal_Year_Number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회계연도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날짜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Fiscal_Year_Date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5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사업자등록번호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Company_Registration_Number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1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법인등록번호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Corporate_Registration_Number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varchar2(15)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대표자성명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Representatives_Name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1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주민등록번호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Resident_Registration_Number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varchar2(15)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본점우편번호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Main_Store_Postal_Code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 주소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Main_Store_Address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9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본점번지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Main_Branch_Number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본점전화번호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Main_Store_Tel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1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업태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Upstate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1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종목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Industry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설립연월일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Date_Of_Establishment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Whether_To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_Use_Status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30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사업장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462445"/>
              </p:ext>
            </p:extLst>
          </p:nvPr>
        </p:nvGraphicFramePr>
        <p:xfrm>
          <a:off x="3489797" y="1562097"/>
          <a:ext cx="5212405" cy="4614864"/>
        </p:xfrm>
        <a:graphic>
          <a:graphicData uri="http://schemas.openxmlformats.org/drawingml/2006/table">
            <a:tbl>
              <a:tblPr/>
              <a:tblGrid>
                <a:gridCol w="664582"/>
                <a:gridCol w="688738"/>
                <a:gridCol w="757046"/>
                <a:gridCol w="398749"/>
                <a:gridCol w="601476"/>
                <a:gridCol w="874359"/>
                <a:gridCol w="1227455"/>
              </a:tblGrid>
              <a:tr h="16609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SM_CRI_Wor_Reg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609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 등록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94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4297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 코드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97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_Name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94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사업자등록번호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_Registration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_Number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94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법인등록번호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Corporate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_Registration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_Number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97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대표자성명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Representatives_Name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97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사업장우편번호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_Zipcode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97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사업장주소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Workplace_Address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97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사업장번지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_Number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1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전화번호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Workplace_Tel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1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업태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Upstate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1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종목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industry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46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본점여부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_Status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946" marR="58946" marT="16297" marB="162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946" marR="58946" marT="16297" marB="162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946" marR="58946" marT="16297" marB="162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946" marR="58946" marT="16297" marB="162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946" marR="58946" marT="16297" marB="162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03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부</a:t>
            </a:r>
            <a:r>
              <a:rPr lang="ko-KR" altLang="en-US" b="1" dirty="0"/>
              <a:t>서</a:t>
            </a:r>
            <a:r>
              <a:rPr lang="ko-KR" altLang="en-US" b="1" dirty="0" smtClean="0"/>
              <a:t>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671995"/>
              </p:ext>
            </p:extLst>
          </p:nvPr>
        </p:nvGraphicFramePr>
        <p:xfrm>
          <a:off x="3232277" y="1879602"/>
          <a:ext cx="5727446" cy="3829715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22862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SM_CRI_Dep_Reg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862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부서등록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47209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부서코드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Department_Code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09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부서명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Department_Name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09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09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36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부문코드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Sector_Code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36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부문명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Sector_Name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5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사용기간 시작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Usedate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455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2893</Words>
  <Application>Microsoft Office PowerPoint</Application>
  <PresentationFormat>사용자 지정</PresentationFormat>
  <Paragraphs>1763</Paragraphs>
  <Slides>50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1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SHY-702-15</cp:lastModifiedBy>
  <cp:revision>10</cp:revision>
  <dcterms:created xsi:type="dcterms:W3CDTF">2021-06-21T14:47:31Z</dcterms:created>
  <dcterms:modified xsi:type="dcterms:W3CDTF">2021-07-02T01:53:39Z</dcterms:modified>
</cp:coreProperties>
</file>